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e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jpeg"/><Relationship Id="rId2" Type="http://schemas.openxmlformats.org/officeDocument/2006/relationships/image" Target="../media/image-12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jpe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jpe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jpe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jpe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70E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424160" y="6263640"/>
            <a:ext cx="1280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4A9C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01 / 12</a:t>
            </a:r>
            <a:endParaRPr lang="en-US" sz="11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>
            <a:alphaModFix amt="38000"/>
          </a:blip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0E1A">
              <a:alpha val="58000"/>
            </a:srgbClr>
          </a:solidFill>
          <a:ln/>
        </p:spPr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" y="914400"/>
            <a:ext cx="2926080" cy="576072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822960" y="178308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spc="200" kern="0" dirty="0">
                <a:solidFill>
                  <a:srgbClr val="3FA9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APRESENTAÇÃO COMERCIAL · LEILÃO JUDICIAL</a:t>
            </a:r>
            <a:endParaRPr lang="en-US" sz="1200" dirty="0"/>
          </a:p>
        </p:txBody>
      </p:sp>
      <p:sp>
        <p:nvSpPr>
          <p:cNvPr id="7" name="Text 3"/>
          <p:cNvSpPr/>
          <p:nvPr/>
        </p:nvSpPr>
        <p:spPr>
          <a:xfrm>
            <a:off x="777240" y="2194560"/>
            <a:ext cx="9692640" cy="1737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5400" dirty="0">
                <a:solidFill>
                  <a:srgbClr val="EAF2FB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Compre patrimônio por </a:t>
            </a:r>
            <a:pPr indent="0" marL="0">
              <a:lnSpc>
                <a:spcPct val="100000"/>
              </a:lnSpc>
              <a:buNone/>
            </a:pPr>
            <a:r>
              <a:rPr lang="en-US" sz="5400" dirty="0">
                <a:solidFill>
                  <a:srgbClr val="3FA9FF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metade do valor.</a:t>
            </a:r>
            <a:endParaRPr lang="en-US" sz="5400" dirty="0"/>
          </a:p>
        </p:txBody>
      </p:sp>
      <p:sp>
        <p:nvSpPr>
          <p:cNvPr id="8" name="Text 4"/>
          <p:cNvSpPr/>
          <p:nvPr/>
        </p:nvSpPr>
        <p:spPr>
          <a:xfrm>
            <a:off x="822960" y="4069080"/>
            <a:ext cx="60350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600" dirty="0">
                <a:solidFill>
                  <a:srgbClr val="94A9C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Assessoria jurídica estratégica em leilões: alocação imobiliária de alto rendimento com estruturação institucional e blindagem jurídica de ponta a ponta.</a:t>
            </a:r>
            <a:endParaRPr lang="en-US" sz="1600" dirty="0"/>
          </a:p>
        </p:txBody>
      </p:sp>
      <p:sp>
        <p:nvSpPr>
          <p:cNvPr id="9" name="Text 5"/>
          <p:cNvSpPr/>
          <p:nvPr/>
        </p:nvSpPr>
        <p:spPr>
          <a:xfrm>
            <a:off x="822960" y="5257800"/>
            <a:ext cx="30175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EAF2F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116.000+</a:t>
            </a:r>
            <a:endParaRPr lang="en-US" sz="2200" dirty="0"/>
          </a:p>
        </p:txBody>
      </p:sp>
      <p:sp>
        <p:nvSpPr>
          <p:cNvPr id="10" name="Text 6"/>
          <p:cNvSpPr/>
          <p:nvPr/>
        </p:nvSpPr>
        <p:spPr>
          <a:xfrm>
            <a:off x="822960" y="5669280"/>
            <a:ext cx="3017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150" kern="0" dirty="0">
                <a:solidFill>
                  <a:srgbClr val="94A9C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IMÓVEIS EM LEILÃO / 1S 2025</a:t>
            </a:r>
            <a:endParaRPr lang="en-US" sz="1000" dirty="0"/>
          </a:p>
        </p:txBody>
      </p:sp>
      <p:sp>
        <p:nvSpPr>
          <p:cNvPr id="11" name="Text 7"/>
          <p:cNvSpPr/>
          <p:nvPr/>
        </p:nvSpPr>
        <p:spPr>
          <a:xfrm>
            <a:off x="4069080" y="5257800"/>
            <a:ext cx="30175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EAF2F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30% — 70%</a:t>
            </a:r>
            <a:endParaRPr lang="en-US" sz="2200" dirty="0"/>
          </a:p>
        </p:txBody>
      </p:sp>
      <p:sp>
        <p:nvSpPr>
          <p:cNvPr id="12" name="Text 8"/>
          <p:cNvSpPr/>
          <p:nvPr/>
        </p:nvSpPr>
        <p:spPr>
          <a:xfrm>
            <a:off x="4069080" y="5669280"/>
            <a:ext cx="3017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150" kern="0" dirty="0">
                <a:solidFill>
                  <a:srgbClr val="94A9C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DESÁGIO HISTÓRICO</a:t>
            </a:r>
            <a:endParaRPr lang="en-US" sz="1000" dirty="0"/>
          </a:p>
        </p:txBody>
      </p:sp>
      <p:sp>
        <p:nvSpPr>
          <p:cNvPr id="13" name="Text 9"/>
          <p:cNvSpPr/>
          <p:nvPr/>
        </p:nvSpPr>
        <p:spPr>
          <a:xfrm>
            <a:off x="7315200" y="5257800"/>
            <a:ext cx="30175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EAF2F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50%</a:t>
            </a:r>
            <a:endParaRPr lang="en-US" sz="2200" dirty="0"/>
          </a:p>
        </p:txBody>
      </p:sp>
      <p:sp>
        <p:nvSpPr>
          <p:cNvPr id="14" name="Text 10"/>
          <p:cNvSpPr/>
          <p:nvPr/>
        </p:nvSpPr>
        <p:spPr>
          <a:xfrm>
            <a:off x="7315200" y="5669280"/>
            <a:ext cx="3017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150" kern="0" dirty="0">
                <a:solidFill>
                  <a:srgbClr val="94A9C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DESÁGIO MÍNIMO INSTITUCIONAL</a:t>
            </a:r>
            <a:endParaRPr lang="en-US" sz="1000" dirty="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900" advClick="1">
        <p159:morph option="byObject"/>
      </p:transition>
    </mc:Choice>
    <mc:Fallback>
      <p:transition spd="slow" advClick="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00"/>
                                        <p:tgtEl>
                                          <p:spTgt spid="1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16" dur="700" fill="hold"/>
                                        <p:tgtEl>
                                          <p:spTgt spid="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12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22" dur="7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12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28" dur="7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12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7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34" dur="7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12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7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40" dur="7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12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7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46" dur="7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12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7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52" dur="7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12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7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58" dur="7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12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7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64" dur="7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12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7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70" dur="7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12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7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76" dur="7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12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7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82" dur="7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12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7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88" dur="7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12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7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94" dur="7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" grpId="0"/>
      <p:bldP spid="2" grpId="0"/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70E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" y="310896"/>
            <a:ext cx="1051560" cy="20574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424160" y="6263640"/>
            <a:ext cx="1280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4A9C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10 / 12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502920" y="96012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spc="200" kern="0" dirty="0">
                <a:solidFill>
                  <a:srgbClr val="3FA9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TRANSPARÊNCIA ABSOLUTA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502920" y="1325880"/>
            <a:ext cx="78638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3200" dirty="0">
                <a:solidFill>
                  <a:srgbClr val="EAF2FB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Regra de abatimento de 100%</a:t>
            </a:r>
            <a:endParaRPr lang="en-US" sz="3200" dirty="0"/>
          </a:p>
        </p:txBody>
      </p:sp>
      <p:sp>
        <p:nvSpPr>
          <p:cNvPr id="6" name="Text 3"/>
          <p:cNvSpPr/>
          <p:nvPr/>
        </p:nvSpPr>
        <p:spPr>
          <a:xfrm>
            <a:off x="502920" y="2560320"/>
            <a:ext cx="2999232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dirty="0">
                <a:solidFill>
                  <a:srgbClr val="EAF2F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10% de êxito</a:t>
            </a:r>
            <a:endParaRPr lang="en-US" sz="2400" dirty="0"/>
          </a:p>
        </p:txBody>
      </p:sp>
      <p:sp>
        <p:nvSpPr>
          <p:cNvPr id="7" name="Text 4"/>
          <p:cNvSpPr/>
          <p:nvPr/>
        </p:nvSpPr>
        <p:spPr>
          <a:xfrm>
            <a:off x="3639312" y="2560320"/>
            <a:ext cx="585216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dirty="0">
                <a:solidFill>
                  <a:srgbClr val="3FA9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−</a:t>
            </a:r>
            <a:endParaRPr lang="en-US" sz="2400" dirty="0"/>
          </a:p>
        </p:txBody>
      </p:sp>
      <p:sp>
        <p:nvSpPr>
          <p:cNvPr id="8" name="Text 5"/>
          <p:cNvSpPr/>
          <p:nvPr/>
        </p:nvSpPr>
        <p:spPr>
          <a:xfrm>
            <a:off x="4361688" y="2560320"/>
            <a:ext cx="25603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dirty="0">
                <a:solidFill>
                  <a:srgbClr val="EAF2F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pró-labore</a:t>
            </a:r>
            <a:endParaRPr lang="en-US" sz="2400" dirty="0"/>
          </a:p>
        </p:txBody>
      </p:sp>
      <p:sp>
        <p:nvSpPr>
          <p:cNvPr id="9" name="Text 6"/>
          <p:cNvSpPr/>
          <p:nvPr/>
        </p:nvSpPr>
        <p:spPr>
          <a:xfrm>
            <a:off x="7059168" y="2560320"/>
            <a:ext cx="585216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dirty="0">
                <a:solidFill>
                  <a:srgbClr val="3FA9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=</a:t>
            </a:r>
            <a:endParaRPr lang="en-US" sz="2400" dirty="0"/>
          </a:p>
        </p:txBody>
      </p:sp>
      <p:sp>
        <p:nvSpPr>
          <p:cNvPr id="10" name="Text 7"/>
          <p:cNvSpPr/>
          <p:nvPr/>
        </p:nvSpPr>
        <p:spPr>
          <a:xfrm>
            <a:off x="7781544" y="2560320"/>
            <a:ext cx="25603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dirty="0">
                <a:solidFill>
                  <a:srgbClr val="3FA9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custo real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502920" y="3429000"/>
            <a:ext cx="11201400" cy="18288"/>
          </a:xfrm>
          <a:prstGeom prst="rect">
            <a:avLst/>
          </a:prstGeom>
          <a:solidFill>
            <a:srgbClr val="24425F"/>
          </a:solidFill>
          <a:ln/>
        </p:spPr>
      </p:sp>
      <p:sp>
        <p:nvSpPr>
          <p:cNvPr id="12" name="Text 9"/>
          <p:cNvSpPr/>
          <p:nvPr/>
        </p:nvSpPr>
        <p:spPr>
          <a:xfrm>
            <a:off x="502920" y="3794760"/>
            <a:ext cx="87782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2000" dirty="0">
                <a:solidFill>
                  <a:srgbClr val="EAF2FB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O valor inicial de R$ 3.497,00 pago pelo estudo de viabilidade é integralmente deduzido do montante final dos 10% de honorários de êxito na vitória.</a:t>
            </a:r>
            <a:endParaRPr lang="en-US" sz="2000" dirty="0"/>
          </a:p>
        </p:txBody>
      </p:sp>
      <p:sp>
        <p:nvSpPr>
          <p:cNvPr id="13" name="Shape 10"/>
          <p:cNvSpPr/>
          <p:nvPr/>
        </p:nvSpPr>
        <p:spPr>
          <a:xfrm>
            <a:off x="502920" y="5212080"/>
            <a:ext cx="27432" cy="566928"/>
          </a:xfrm>
          <a:prstGeom prst="rect">
            <a:avLst/>
          </a:prstGeom>
          <a:solidFill>
            <a:srgbClr val="3FA9FF"/>
          </a:solidFill>
          <a:ln/>
        </p:spPr>
      </p:sp>
      <p:sp>
        <p:nvSpPr>
          <p:cNvPr id="14" name="Text 11"/>
          <p:cNvSpPr/>
          <p:nvPr/>
        </p:nvSpPr>
        <p:spPr>
          <a:xfrm>
            <a:off x="713232" y="5212080"/>
            <a:ext cx="89611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94A9C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Sem taxas ocultas. Sem sobreposição de custos. Nós só lucramos quando você lucra.</a:t>
            </a:r>
            <a:endParaRPr lang="en-US" sz="1400" dirty="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900" advClick="1">
        <p159:morph option="byObject"/>
      </p:transition>
    </mc:Choice>
    <mc:Fallback>
      <p:transition spd="slow" advClick="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00"/>
                                        <p:tgtEl>
                                          <p:spTgt spid="1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16" dur="700" fill="hold"/>
                                        <p:tgtEl>
                                          <p:spTgt spid="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12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22" dur="7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12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28" dur="7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12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7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34" dur="7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12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7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40" dur="7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12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7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46" dur="7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12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7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52" dur="7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12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7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58" dur="7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12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7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64" dur="7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12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7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70" dur="7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12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7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76" dur="7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12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7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82" dur="7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12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7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88" dur="7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12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7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94" dur="7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" grpId="0"/>
      <p:bldP spid="2" grpId="0"/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70E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" y="310896"/>
            <a:ext cx="1051560" cy="20574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424160" y="6263640"/>
            <a:ext cx="1280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4A9C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11 / 12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502920" y="96012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spc="200" kern="0" dirty="0">
                <a:solidFill>
                  <a:srgbClr val="3FA9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SIMULAÇÃO PRÁTICA — CASO SUDOESTE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502920" y="1325880"/>
            <a:ext cx="78638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3200" dirty="0">
                <a:solidFill>
                  <a:srgbClr val="EAF2FB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Previsibilidade matemática de ponta a ponta</a:t>
            </a:r>
            <a:endParaRPr lang="en-US" sz="3200" dirty="0"/>
          </a:p>
        </p:txBody>
      </p:sp>
      <p:sp>
        <p:nvSpPr>
          <p:cNvPr id="6" name="Shape 3"/>
          <p:cNvSpPr/>
          <p:nvPr/>
        </p:nvSpPr>
        <p:spPr>
          <a:xfrm>
            <a:off x="502920" y="2560320"/>
            <a:ext cx="11201400" cy="2514600"/>
          </a:xfrm>
          <a:prstGeom prst="roundRect">
            <a:avLst>
              <a:gd name="adj" fmla="val 5091"/>
            </a:avLst>
          </a:prstGeom>
          <a:solidFill>
            <a:srgbClr val="12203A"/>
          </a:solidFill>
          <a:ln w="9525">
            <a:solidFill>
              <a:srgbClr val="24425F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868680" y="2697480"/>
            <a:ext cx="6400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4A9C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Valor arrematado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98080" y="2697480"/>
            <a:ext cx="3840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600" dirty="0">
                <a:solidFill>
                  <a:srgbClr val="EAF2F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R$ 525.000,00</a:t>
            </a:r>
            <a:endParaRPr lang="en-US" sz="1600" dirty="0"/>
          </a:p>
        </p:txBody>
      </p:sp>
      <p:sp>
        <p:nvSpPr>
          <p:cNvPr id="9" name="Shape 6"/>
          <p:cNvSpPr/>
          <p:nvPr/>
        </p:nvSpPr>
        <p:spPr>
          <a:xfrm>
            <a:off x="868680" y="3136392"/>
            <a:ext cx="10469880" cy="9144"/>
          </a:xfrm>
          <a:prstGeom prst="rect">
            <a:avLst/>
          </a:prstGeom>
          <a:solidFill>
            <a:srgbClr val="24425F"/>
          </a:solidFill>
          <a:ln/>
        </p:spPr>
      </p:sp>
      <p:sp>
        <p:nvSpPr>
          <p:cNvPr id="10" name="Text 7"/>
          <p:cNvSpPr/>
          <p:nvPr/>
        </p:nvSpPr>
        <p:spPr>
          <a:xfrm>
            <a:off x="868680" y="3264408"/>
            <a:ext cx="6400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4A9C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Honorários (10%)</a:t>
            </a:r>
            <a:endParaRPr lang="en-US" sz="1500" dirty="0"/>
          </a:p>
        </p:txBody>
      </p:sp>
      <p:sp>
        <p:nvSpPr>
          <p:cNvPr id="11" name="Text 8"/>
          <p:cNvSpPr/>
          <p:nvPr/>
        </p:nvSpPr>
        <p:spPr>
          <a:xfrm>
            <a:off x="7498080" y="3264408"/>
            <a:ext cx="3840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600" dirty="0">
                <a:solidFill>
                  <a:srgbClr val="EAF2F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R$ 52.500,00</a:t>
            </a:r>
            <a:endParaRPr lang="en-US" sz="1600" dirty="0"/>
          </a:p>
        </p:txBody>
      </p:sp>
      <p:sp>
        <p:nvSpPr>
          <p:cNvPr id="12" name="Shape 9"/>
          <p:cNvSpPr/>
          <p:nvPr/>
        </p:nvSpPr>
        <p:spPr>
          <a:xfrm>
            <a:off x="868680" y="3703320"/>
            <a:ext cx="10469880" cy="9144"/>
          </a:xfrm>
          <a:prstGeom prst="rect">
            <a:avLst/>
          </a:prstGeom>
          <a:solidFill>
            <a:srgbClr val="24425F"/>
          </a:solidFill>
          <a:ln/>
        </p:spPr>
      </p:sp>
      <p:sp>
        <p:nvSpPr>
          <p:cNvPr id="13" name="Text 10"/>
          <p:cNvSpPr/>
          <p:nvPr/>
        </p:nvSpPr>
        <p:spPr>
          <a:xfrm>
            <a:off x="868680" y="3831336"/>
            <a:ext cx="6400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4A9C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Abatimento do pró-labore (já pago)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7498080" y="3831336"/>
            <a:ext cx="3840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600" dirty="0">
                <a:solidFill>
                  <a:srgbClr val="EAF2F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− R$ 3.497,00</a:t>
            </a:r>
            <a:endParaRPr lang="en-US" sz="1600" dirty="0"/>
          </a:p>
        </p:txBody>
      </p:sp>
      <p:sp>
        <p:nvSpPr>
          <p:cNvPr id="15" name="Shape 12"/>
          <p:cNvSpPr/>
          <p:nvPr/>
        </p:nvSpPr>
        <p:spPr>
          <a:xfrm>
            <a:off x="868680" y="4270248"/>
            <a:ext cx="10469880" cy="9144"/>
          </a:xfrm>
          <a:prstGeom prst="rect">
            <a:avLst/>
          </a:prstGeom>
          <a:solidFill>
            <a:srgbClr val="24425F"/>
          </a:solidFill>
          <a:ln/>
        </p:spPr>
      </p:sp>
      <p:sp>
        <p:nvSpPr>
          <p:cNvPr id="16" name="Shape 13"/>
          <p:cNvSpPr/>
          <p:nvPr/>
        </p:nvSpPr>
        <p:spPr>
          <a:xfrm>
            <a:off x="640080" y="4343400"/>
            <a:ext cx="10927080" cy="621792"/>
          </a:xfrm>
          <a:prstGeom prst="rect">
            <a:avLst/>
          </a:prstGeom>
          <a:solidFill>
            <a:srgbClr val="1A3050"/>
          </a:solidFill>
          <a:ln/>
        </p:spPr>
      </p:sp>
      <p:sp>
        <p:nvSpPr>
          <p:cNvPr id="17" name="Text 14"/>
          <p:cNvSpPr/>
          <p:nvPr/>
        </p:nvSpPr>
        <p:spPr>
          <a:xfrm>
            <a:off x="868680" y="4443984"/>
            <a:ext cx="64008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EAF2FB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Acerto final pós-vitória</a:t>
            </a:r>
            <a:endParaRPr lang="en-US" sz="1600" dirty="0"/>
          </a:p>
        </p:txBody>
      </p:sp>
      <p:sp>
        <p:nvSpPr>
          <p:cNvPr id="18" name="Text 15"/>
          <p:cNvSpPr/>
          <p:nvPr/>
        </p:nvSpPr>
        <p:spPr>
          <a:xfrm>
            <a:off x="7498080" y="4443984"/>
            <a:ext cx="3840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900" dirty="0">
                <a:solidFill>
                  <a:srgbClr val="3FA9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R$ 49.003,00</a:t>
            </a:r>
            <a:endParaRPr lang="en-US" sz="1900" dirty="0"/>
          </a:p>
        </p:txBody>
      </p:sp>
      <p:sp>
        <p:nvSpPr>
          <p:cNvPr id="19" name="Shape 16"/>
          <p:cNvSpPr/>
          <p:nvPr/>
        </p:nvSpPr>
        <p:spPr>
          <a:xfrm>
            <a:off x="502920" y="5257800"/>
            <a:ext cx="27432" cy="566928"/>
          </a:xfrm>
          <a:prstGeom prst="rect">
            <a:avLst/>
          </a:prstGeom>
          <a:solidFill>
            <a:srgbClr val="3FA9FF"/>
          </a:solidFill>
          <a:ln/>
        </p:spPr>
      </p:sp>
      <p:sp>
        <p:nvSpPr>
          <p:cNvPr id="20" name="Text 17"/>
          <p:cNvSpPr/>
          <p:nvPr/>
        </p:nvSpPr>
        <p:spPr>
          <a:xfrm>
            <a:off x="713232" y="5257800"/>
            <a:ext cx="89611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94A9C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custo exato da estruturação que gerou R$ 525 mil de ganho patrimonial em uma única operação.</a:t>
            </a:r>
            <a:endParaRPr lang="en-US" sz="1400" dirty="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900" advClick="1">
        <p159:morph option="byObject"/>
      </p:transition>
    </mc:Choice>
    <mc:Fallback>
      <p:transition spd="slow" advClick="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00"/>
                                        <p:tgtEl>
                                          <p:spTgt spid="1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16" dur="700" fill="hold"/>
                                        <p:tgtEl>
                                          <p:spTgt spid="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12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22" dur="7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12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28" dur="7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12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7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34" dur="7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12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7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40" dur="7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12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7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46" dur="7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12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7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52" dur="7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12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7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58" dur="7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12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7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64" dur="7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12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7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70" dur="7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12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7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76" dur="7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12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7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82" dur="7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12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7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88" dur="7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12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7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94" dur="7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12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7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100" dur="7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12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7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106" dur="7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120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7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112" dur="7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120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7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118" dur="7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120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7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124" dur="7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120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7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130" dur="7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" grpId="0"/>
      <p:bldP spid="2" grpId="0"/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70E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424160" y="6263640"/>
            <a:ext cx="1280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4A9C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12 / 12</a:t>
            </a:r>
            <a:endParaRPr lang="en-US" sz="11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>
            <a:alphaModFix amt="22000"/>
          </a:blip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0E1A">
              <a:alpha val="70000"/>
            </a:srgbClr>
          </a:solidFill>
          <a:ln/>
        </p:spPr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" y="777240"/>
            <a:ext cx="2194560" cy="429768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822960" y="146304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spc="200" kern="0" dirty="0">
                <a:solidFill>
                  <a:srgbClr val="3FA9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PRÓXIMO PASSO</a:t>
            </a:r>
            <a:endParaRPr lang="en-US" sz="1200" dirty="0"/>
          </a:p>
        </p:txBody>
      </p:sp>
      <p:sp>
        <p:nvSpPr>
          <p:cNvPr id="7" name="Text 3"/>
          <p:cNvSpPr/>
          <p:nvPr/>
        </p:nvSpPr>
        <p:spPr>
          <a:xfrm>
            <a:off x="777240" y="1828800"/>
            <a:ext cx="914400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4000" dirty="0">
                <a:solidFill>
                  <a:srgbClr val="EAF2FB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O próximo passo rumo à expansão do seu </a:t>
            </a:r>
            <a:pPr indent="0" marL="0">
              <a:lnSpc>
                <a:spcPct val="105000"/>
              </a:lnSpc>
              <a:buNone/>
            </a:pPr>
            <a:r>
              <a:rPr lang="en-US" sz="4000" dirty="0">
                <a:solidFill>
                  <a:srgbClr val="3FA9FF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legado.</a:t>
            </a:r>
            <a:endParaRPr lang="en-US" sz="4000" dirty="0"/>
          </a:p>
        </p:txBody>
      </p:sp>
      <p:sp>
        <p:nvSpPr>
          <p:cNvPr id="8" name="Text 4"/>
          <p:cNvSpPr/>
          <p:nvPr/>
        </p:nvSpPr>
        <p:spPr>
          <a:xfrm>
            <a:off x="822960" y="306324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EAF2FB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Agende uma reunião privada de diagnóstico patrimonial.</a:t>
            </a:r>
            <a:endParaRPr lang="en-US" sz="2000" dirty="0"/>
          </a:p>
        </p:txBody>
      </p:sp>
      <p:sp>
        <p:nvSpPr>
          <p:cNvPr id="9" name="Shape 5"/>
          <p:cNvSpPr/>
          <p:nvPr/>
        </p:nvSpPr>
        <p:spPr>
          <a:xfrm>
            <a:off x="777240" y="3840480"/>
            <a:ext cx="3429000" cy="1188720"/>
          </a:xfrm>
          <a:prstGeom prst="roundRect">
            <a:avLst>
              <a:gd name="adj" fmla="val 10769"/>
            </a:avLst>
          </a:prstGeom>
          <a:solidFill>
            <a:srgbClr val="12203A"/>
          </a:solidFill>
          <a:ln w="9525">
            <a:solidFill>
              <a:srgbClr val="24425F"/>
            </a:solidFill>
            <a:prstDash val="solid"/>
          </a:ln>
        </p:spPr>
      </p:sp>
      <p:sp>
        <p:nvSpPr>
          <p:cNvPr id="10" name="Text 6"/>
          <p:cNvSpPr/>
          <p:nvPr/>
        </p:nvSpPr>
        <p:spPr>
          <a:xfrm>
            <a:off x="1033272" y="4041648"/>
            <a:ext cx="2926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150" kern="0" dirty="0">
                <a:solidFill>
                  <a:srgbClr val="3FA9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WHATSAPP / CONCIERGE</a:t>
            </a:r>
            <a:endParaRPr lang="en-US" sz="1000" dirty="0"/>
          </a:p>
        </p:txBody>
      </p:sp>
      <p:sp>
        <p:nvSpPr>
          <p:cNvPr id="11" name="Text 7"/>
          <p:cNvSpPr/>
          <p:nvPr/>
        </p:nvSpPr>
        <p:spPr>
          <a:xfrm>
            <a:off x="1033272" y="4343400"/>
            <a:ext cx="2926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dirty="0">
                <a:solidFill>
                  <a:srgbClr val="EAF2F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+55 61 9 9897-0049</a:t>
            </a:r>
            <a:endParaRPr lang="en-US" sz="1300" dirty="0"/>
          </a:p>
        </p:txBody>
      </p:sp>
      <p:sp>
        <p:nvSpPr>
          <p:cNvPr id="12" name="Shape 8"/>
          <p:cNvSpPr/>
          <p:nvPr/>
        </p:nvSpPr>
        <p:spPr>
          <a:xfrm>
            <a:off x="4480560" y="3840480"/>
            <a:ext cx="3429000" cy="1188720"/>
          </a:xfrm>
          <a:prstGeom prst="roundRect">
            <a:avLst>
              <a:gd name="adj" fmla="val 10769"/>
            </a:avLst>
          </a:prstGeom>
          <a:solidFill>
            <a:srgbClr val="12203A"/>
          </a:solidFill>
          <a:ln w="9525">
            <a:solidFill>
              <a:srgbClr val="24425F"/>
            </a:solidFill>
            <a:prstDash val="solid"/>
          </a:ln>
        </p:spPr>
      </p:sp>
      <p:sp>
        <p:nvSpPr>
          <p:cNvPr id="13" name="Text 9"/>
          <p:cNvSpPr/>
          <p:nvPr/>
        </p:nvSpPr>
        <p:spPr>
          <a:xfrm>
            <a:off x="4736592" y="4041648"/>
            <a:ext cx="2926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150" kern="0" dirty="0">
                <a:solidFill>
                  <a:srgbClr val="3FA9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WEBSITE</a:t>
            </a:r>
            <a:endParaRPr lang="en-US" sz="1000" dirty="0"/>
          </a:p>
        </p:txBody>
      </p:sp>
      <p:sp>
        <p:nvSpPr>
          <p:cNvPr id="14" name="Text 10"/>
          <p:cNvSpPr/>
          <p:nvPr/>
        </p:nvSpPr>
        <p:spPr>
          <a:xfrm>
            <a:off x="4736592" y="4343400"/>
            <a:ext cx="2926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dirty="0">
                <a:solidFill>
                  <a:srgbClr val="EAF2F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tkccapital.com.br</a:t>
            </a:r>
            <a:endParaRPr lang="en-US" sz="1300" dirty="0"/>
          </a:p>
        </p:txBody>
      </p:sp>
      <p:sp>
        <p:nvSpPr>
          <p:cNvPr id="15" name="Shape 11"/>
          <p:cNvSpPr/>
          <p:nvPr/>
        </p:nvSpPr>
        <p:spPr>
          <a:xfrm>
            <a:off x="8183880" y="3840480"/>
            <a:ext cx="3429000" cy="1188720"/>
          </a:xfrm>
          <a:prstGeom prst="roundRect">
            <a:avLst>
              <a:gd name="adj" fmla="val 10769"/>
            </a:avLst>
          </a:prstGeom>
          <a:solidFill>
            <a:srgbClr val="12203A"/>
          </a:solidFill>
          <a:ln w="9525">
            <a:solidFill>
              <a:srgbClr val="24425F"/>
            </a:solidFill>
            <a:prstDash val="solid"/>
          </a:ln>
        </p:spPr>
      </p:sp>
      <p:sp>
        <p:nvSpPr>
          <p:cNvPr id="16" name="Text 12"/>
          <p:cNvSpPr/>
          <p:nvPr/>
        </p:nvSpPr>
        <p:spPr>
          <a:xfrm>
            <a:off x="8439912" y="4041648"/>
            <a:ext cx="2926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150" kern="0" dirty="0">
                <a:solidFill>
                  <a:srgbClr val="3FA9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ESCRITÓRIO</a:t>
            </a:r>
            <a:endParaRPr lang="en-US" sz="1000" dirty="0"/>
          </a:p>
        </p:txBody>
      </p:sp>
      <p:sp>
        <p:nvSpPr>
          <p:cNvPr id="17" name="Text 13"/>
          <p:cNvSpPr/>
          <p:nvPr/>
        </p:nvSpPr>
        <p:spPr>
          <a:xfrm>
            <a:off x="8439912" y="4343400"/>
            <a:ext cx="2926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dirty="0">
                <a:solidFill>
                  <a:srgbClr val="EAF2F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Brasília — DF · Setor Comercial Sul</a:t>
            </a:r>
            <a:endParaRPr lang="en-US" sz="1300" dirty="0"/>
          </a:p>
        </p:txBody>
      </p:sp>
      <p:sp>
        <p:nvSpPr>
          <p:cNvPr id="18" name="Text 14"/>
          <p:cNvSpPr/>
          <p:nvPr/>
        </p:nvSpPr>
        <p:spPr>
          <a:xfrm>
            <a:off x="777240" y="557784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spc="100" kern="0" dirty="0">
                <a:solidFill>
                  <a:srgbClr val="94A9C2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Seu patrimônio, nosso legado.</a:t>
            </a:r>
            <a:endParaRPr lang="en-US" sz="1800" dirty="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900" advClick="1">
        <p159:morph option="byObject"/>
      </p:transition>
    </mc:Choice>
    <mc:Fallback>
      <p:transition spd="slow" advClick="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00"/>
                                        <p:tgtEl>
                                          <p:spTgt spid="1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16" dur="700" fill="hold"/>
                                        <p:tgtEl>
                                          <p:spTgt spid="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12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22" dur="7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12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28" dur="7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12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7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34" dur="7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12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7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40" dur="7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12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7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46" dur="7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12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7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52" dur="7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12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7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58" dur="7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12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7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64" dur="7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12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7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70" dur="7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12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7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76" dur="7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12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7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82" dur="7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12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7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88" dur="7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12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7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94" dur="7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12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7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100" dur="7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12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7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106" dur="7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120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7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112" dur="7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120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7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118" dur="7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" grpId="0"/>
      <p:bldP spid="2" grpId="0"/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70E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" y="310896"/>
            <a:ext cx="1051560" cy="20574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424160" y="6263640"/>
            <a:ext cx="1280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4A9C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02 / 12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502920" y="96012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spc="200" kern="0" dirty="0">
                <a:solidFill>
                  <a:srgbClr val="3FA9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FILOSOFIA DE GESTÃO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502920" y="1325880"/>
            <a:ext cx="1051560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3000" dirty="0">
                <a:solidFill>
                  <a:srgbClr val="EAF2FB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Grandes patrimônios não seguem o fluxo.</a:t>
            </a:r>
            <a:endParaRPr lang="en-US" sz="300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3000" dirty="0">
                <a:solidFill>
                  <a:srgbClr val="EAF2FB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Eles seguem estratégia.</a:t>
            </a:r>
            <a:endParaRPr lang="en-US" sz="300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502920" y="3017520"/>
            <a:ext cx="5029200" cy="2286000"/>
          </a:xfrm>
          <a:prstGeom prst="rect">
            <a:avLst/>
          </a:prstGeom>
        </p:spPr>
      </p:pic>
      <p:sp>
        <p:nvSpPr>
          <p:cNvPr id="7" name="Shape 3"/>
          <p:cNvSpPr/>
          <p:nvPr/>
        </p:nvSpPr>
        <p:spPr>
          <a:xfrm>
            <a:off x="5806440" y="3017520"/>
            <a:ext cx="5897880" cy="2286000"/>
          </a:xfrm>
          <a:prstGeom prst="roundRect">
            <a:avLst>
              <a:gd name="adj" fmla="val 5600"/>
            </a:avLst>
          </a:prstGeom>
          <a:solidFill>
            <a:srgbClr val="12203A"/>
          </a:solidFill>
          <a:ln w="9525">
            <a:solidFill>
              <a:srgbClr val="24425F"/>
            </a:solidFill>
            <a:prstDash val="solid"/>
          </a:ln>
        </p:spPr>
      </p:sp>
      <p:sp>
        <p:nvSpPr>
          <p:cNvPr id="8" name="Text 4"/>
          <p:cNvSpPr/>
          <p:nvPr/>
        </p:nvSpPr>
        <p:spPr>
          <a:xfrm>
            <a:off x="6126480" y="3291840"/>
            <a:ext cx="5257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2200" dirty="0">
                <a:solidFill>
                  <a:srgbClr val="EAF2FB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A TKC transforma complexidade financeira em decisões claras.</a:t>
            </a:r>
            <a:endParaRPr lang="en-US" sz="2200" dirty="0"/>
          </a:p>
        </p:txBody>
      </p:sp>
      <p:sp>
        <p:nvSpPr>
          <p:cNvPr id="9" name="Text 5"/>
          <p:cNvSpPr/>
          <p:nvPr/>
        </p:nvSpPr>
        <p:spPr>
          <a:xfrm>
            <a:off x="6126480" y="4206240"/>
            <a:ext cx="5257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400" dirty="0">
                <a:solidFill>
                  <a:srgbClr val="94A9C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Acesso a oportunidades exclusivas, estruturação institucional e execução jurídica própria — do mapeamento do ativo até a posse.</a:t>
            </a:r>
            <a:endParaRPr lang="en-US" sz="1400" dirty="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900" advClick="1">
        <p159:morph option="byObject"/>
      </p:transition>
    </mc:Choice>
    <mc:Fallback>
      <p:transition spd="slow" advClick="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00"/>
                                        <p:tgtEl>
                                          <p:spTgt spid="1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16" dur="700" fill="hold"/>
                                        <p:tgtEl>
                                          <p:spTgt spid="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12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22" dur="7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12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28" dur="7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12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7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34" dur="7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12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7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40" dur="7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12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7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46" dur="7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12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7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52" dur="7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12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7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58" dur="7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12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7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64" dur="7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" grpId="0"/>
      <p:bldP spid="2" grpId="0"/>
      <p:bldP spid="3" grpId="0"/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70E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" y="310896"/>
            <a:ext cx="1051560" cy="20574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424160" y="6263640"/>
            <a:ext cx="1280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4A9C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03 / 12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502920" y="96012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spc="200" kern="0" dirty="0">
                <a:solidFill>
                  <a:srgbClr val="3FA9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OPORTUNIDADE DE MERCADO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502920" y="1325880"/>
            <a:ext cx="777240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3200" dirty="0">
                <a:solidFill>
                  <a:srgbClr val="EAF2FB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O gigantesco mercado de oportunidades</a:t>
            </a:r>
            <a:endParaRPr lang="en-US" sz="3200" dirty="0"/>
          </a:p>
        </p:txBody>
      </p:sp>
      <p:sp>
        <p:nvSpPr>
          <p:cNvPr id="6" name="Text 3"/>
          <p:cNvSpPr/>
          <p:nvPr/>
        </p:nvSpPr>
        <p:spPr>
          <a:xfrm>
            <a:off x="502920" y="2468880"/>
            <a:ext cx="54864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000" dirty="0">
                <a:solidFill>
                  <a:srgbClr val="3FA9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116.000+</a:t>
            </a:r>
            <a:endParaRPr lang="en-US" sz="6000" dirty="0"/>
          </a:p>
        </p:txBody>
      </p:sp>
      <p:sp>
        <p:nvSpPr>
          <p:cNvPr id="7" name="Text 4"/>
          <p:cNvSpPr/>
          <p:nvPr/>
        </p:nvSpPr>
        <p:spPr>
          <a:xfrm>
            <a:off x="548640" y="3611880"/>
            <a:ext cx="51206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500" dirty="0">
                <a:solidFill>
                  <a:srgbClr val="94A9C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Imóveis levados a leilão no Brasil apenas no 1º semestre de 2025 — fluxo contínuo de ativos negociados abaixo do valor real.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548640" y="4526280"/>
            <a:ext cx="5120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150" kern="0" dirty="0">
                <a:solidFill>
                  <a:srgbClr val="94A9C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ESTATÍSTICA OFICIAL — ABRAIM</a:t>
            </a:r>
            <a:endParaRPr lang="en-US" sz="1000" dirty="0"/>
          </a:p>
        </p:txBody>
      </p:sp>
      <p:sp>
        <p:nvSpPr>
          <p:cNvPr id="9" name="Shape 6"/>
          <p:cNvSpPr/>
          <p:nvPr/>
        </p:nvSpPr>
        <p:spPr>
          <a:xfrm>
            <a:off x="502920" y="4937760"/>
            <a:ext cx="5120640" cy="1234440"/>
          </a:xfrm>
          <a:prstGeom prst="roundRect">
            <a:avLst>
              <a:gd name="adj" fmla="val 10370"/>
            </a:avLst>
          </a:prstGeom>
          <a:solidFill>
            <a:srgbClr val="12203A"/>
          </a:solidFill>
          <a:ln w="9525">
            <a:solidFill>
              <a:srgbClr val="24425F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77240" y="5102352"/>
            <a:ext cx="4754880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spc="150" kern="0" dirty="0">
                <a:solidFill>
                  <a:srgbClr val="3FA9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DESÁGIO HISTÓRICO</a:t>
            </a:r>
            <a:endParaRPr lang="en-US" sz="1100" dirty="0"/>
          </a:p>
        </p:txBody>
      </p:sp>
      <p:sp>
        <p:nvSpPr>
          <p:cNvPr id="11" name="Text 8"/>
          <p:cNvSpPr/>
          <p:nvPr/>
        </p:nvSpPr>
        <p:spPr>
          <a:xfrm>
            <a:off x="777240" y="5413248"/>
            <a:ext cx="475488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dirty="0">
                <a:solidFill>
                  <a:srgbClr val="EAF2F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30% — 70%</a:t>
            </a:r>
            <a:endParaRPr lang="en-US" sz="2600" dirty="0"/>
          </a:p>
        </p:txBody>
      </p:sp>
      <p:pic>
        <p:nvPicPr>
          <p:cNvPr id="12" name="Image 1" descr="preencoded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6035040" y="2331720"/>
            <a:ext cx="5669280" cy="38862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900" advClick="1">
        <p159:morph option="byObject"/>
      </p:transition>
    </mc:Choice>
    <mc:Fallback>
      <p:transition spd="slow" advClick="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00"/>
                                        <p:tgtEl>
                                          <p:spTgt spid="1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16" dur="700" fill="hold"/>
                                        <p:tgtEl>
                                          <p:spTgt spid="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12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22" dur="7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12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28" dur="7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12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7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34" dur="7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12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7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40" dur="7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12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7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46" dur="7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12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7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52" dur="7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12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7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58" dur="7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12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7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64" dur="7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12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7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70" dur="7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12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7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76" dur="7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12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7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82" dur="7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" grpId="0"/>
      <p:bldP spid="2" grpId="0"/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70E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" y="310896"/>
            <a:ext cx="1051560" cy="20574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424160" y="6263640"/>
            <a:ext cx="1280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4A9C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04 / 12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502920" y="96012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spc="200" kern="0" dirty="0">
                <a:solidFill>
                  <a:srgbClr val="3FA9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TESE DE ALOCAÇÃO IMOBILIÁRIA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502920" y="146304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50" kern="0" dirty="0">
                <a:solidFill>
                  <a:srgbClr val="94A9C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CAPITAL INICIAL RECOMENDADO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502920" y="1828800"/>
            <a:ext cx="56692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400" dirty="0">
                <a:solidFill>
                  <a:srgbClr val="3FA9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R$ 300.000</a:t>
            </a:r>
            <a:endParaRPr lang="en-US" sz="5400" dirty="0"/>
          </a:p>
        </p:txBody>
      </p:sp>
      <p:sp>
        <p:nvSpPr>
          <p:cNvPr id="7" name="Text 4"/>
          <p:cNvSpPr/>
          <p:nvPr/>
        </p:nvSpPr>
        <p:spPr>
          <a:xfrm>
            <a:off x="548640" y="3063240"/>
            <a:ext cx="530352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900" dirty="0">
                <a:solidFill>
                  <a:srgbClr val="EAF2FB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O posicionamento estratégico ideal para acessar imóveis premium com máxima assimetria de risco e retorno.</a:t>
            </a:r>
            <a:endParaRPr lang="en-US" sz="1900" dirty="0"/>
          </a:p>
        </p:txBody>
      </p:sp>
      <p:sp>
        <p:nvSpPr>
          <p:cNvPr id="8" name="Shape 5"/>
          <p:cNvSpPr/>
          <p:nvPr/>
        </p:nvSpPr>
        <p:spPr>
          <a:xfrm>
            <a:off x="6400800" y="1600200"/>
            <a:ext cx="5303520" cy="3657600"/>
          </a:xfrm>
          <a:prstGeom prst="roundRect">
            <a:avLst>
              <a:gd name="adj" fmla="val 3500"/>
            </a:avLst>
          </a:prstGeom>
          <a:solidFill>
            <a:srgbClr val="12203A"/>
          </a:solidFill>
          <a:ln w="9525">
            <a:solidFill>
              <a:srgbClr val="24425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720840" y="196596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3FA9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→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7132320" y="1965960"/>
            <a:ext cx="42976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500" dirty="0">
                <a:solidFill>
                  <a:srgbClr val="94A9C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Estruturação completa da tese antes do primeiro lance.</a:t>
            </a:r>
            <a:endParaRPr lang="en-US" sz="1500" dirty="0"/>
          </a:p>
        </p:txBody>
      </p:sp>
      <p:sp>
        <p:nvSpPr>
          <p:cNvPr id="11" name="Text 8"/>
          <p:cNvSpPr/>
          <p:nvPr/>
        </p:nvSpPr>
        <p:spPr>
          <a:xfrm>
            <a:off x="6720840" y="306324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3FA9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→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7132320" y="3063240"/>
            <a:ext cx="42976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500" dirty="0">
                <a:solidFill>
                  <a:srgbClr val="94A9C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Seleção de ativos com liquidez real e localização premium.</a:t>
            </a:r>
            <a:endParaRPr lang="en-US" sz="1500" dirty="0"/>
          </a:p>
        </p:txBody>
      </p:sp>
      <p:sp>
        <p:nvSpPr>
          <p:cNvPr id="13" name="Text 10"/>
          <p:cNvSpPr/>
          <p:nvPr/>
        </p:nvSpPr>
        <p:spPr>
          <a:xfrm>
            <a:off x="6720840" y="416052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3FA9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→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7132320" y="4160520"/>
            <a:ext cx="42976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500" dirty="0">
                <a:solidFill>
                  <a:srgbClr val="94A9C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Limite institucional de segurança: deságio mínimo de 50%.</a:t>
            </a:r>
            <a:endParaRPr lang="en-US" sz="1500" dirty="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900" advClick="1">
        <p159:morph option="byObject"/>
      </p:transition>
    </mc:Choice>
    <mc:Fallback>
      <p:transition spd="slow" advClick="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00"/>
                                        <p:tgtEl>
                                          <p:spTgt spid="1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16" dur="700" fill="hold"/>
                                        <p:tgtEl>
                                          <p:spTgt spid="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12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22" dur="7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12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28" dur="7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12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7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34" dur="7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12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7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40" dur="7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12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7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46" dur="7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12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7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52" dur="7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12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7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58" dur="7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12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7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64" dur="7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12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7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70" dur="7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12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7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76" dur="7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12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7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82" dur="7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12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7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88" dur="7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12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7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94" dur="7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" grpId="0"/>
      <p:bldP spid="2" grpId="0"/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70E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" y="310896"/>
            <a:ext cx="1051560" cy="20574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424160" y="6263640"/>
            <a:ext cx="1280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4A9C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05 / 12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502920" y="96012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spc="200" kern="0" dirty="0">
                <a:solidFill>
                  <a:srgbClr val="3FA9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RETORNO ABSOLUTO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502920" y="1325880"/>
            <a:ext cx="78638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3200" dirty="0">
                <a:solidFill>
                  <a:srgbClr val="EAF2FB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A matemática do retorno absoluto</a:t>
            </a:r>
            <a:endParaRPr lang="en-US" sz="3200" dirty="0"/>
          </a:p>
        </p:txBody>
      </p:sp>
      <p:sp>
        <p:nvSpPr>
          <p:cNvPr id="6" name="Shape 3"/>
          <p:cNvSpPr/>
          <p:nvPr/>
        </p:nvSpPr>
        <p:spPr>
          <a:xfrm>
            <a:off x="502920" y="2468880"/>
            <a:ext cx="4754880" cy="1691640"/>
          </a:xfrm>
          <a:prstGeom prst="roundRect">
            <a:avLst>
              <a:gd name="adj" fmla="val 7568"/>
            </a:avLst>
          </a:prstGeom>
          <a:solidFill>
            <a:srgbClr val="12203A"/>
          </a:solidFill>
          <a:ln w="9525">
            <a:solidFill>
              <a:srgbClr val="24425F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777240" y="2633472"/>
            <a:ext cx="4389120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spc="150" kern="0" dirty="0">
                <a:solidFill>
                  <a:srgbClr val="3FA9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CAPITAL INVESTIDO NA ARREMATAÇÃO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777240" y="2944368"/>
            <a:ext cx="438912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dirty="0">
                <a:solidFill>
                  <a:srgbClr val="EAF2F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R$ 300.000</a:t>
            </a:r>
            <a:endParaRPr lang="en-US" sz="2600" dirty="0"/>
          </a:p>
        </p:txBody>
      </p:sp>
      <p:sp>
        <p:nvSpPr>
          <p:cNvPr id="9" name="Text 6"/>
          <p:cNvSpPr/>
          <p:nvPr/>
        </p:nvSpPr>
        <p:spPr>
          <a:xfrm>
            <a:off x="777240" y="3493008"/>
            <a:ext cx="42062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94A9C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Aquisição com 50% de deságio.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5440680" y="3063240"/>
            <a:ext cx="10058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dirty="0">
                <a:solidFill>
                  <a:srgbClr val="3FA9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→</a:t>
            </a:r>
            <a:endParaRPr lang="en-US" sz="3000" dirty="0"/>
          </a:p>
        </p:txBody>
      </p:sp>
      <p:sp>
        <p:nvSpPr>
          <p:cNvPr id="11" name="Shape 8"/>
          <p:cNvSpPr/>
          <p:nvPr/>
        </p:nvSpPr>
        <p:spPr>
          <a:xfrm>
            <a:off x="6537960" y="2468880"/>
            <a:ext cx="5166360" cy="1691640"/>
          </a:xfrm>
          <a:prstGeom prst="roundRect">
            <a:avLst>
              <a:gd name="adj" fmla="val 7568"/>
            </a:avLst>
          </a:prstGeom>
          <a:solidFill>
            <a:srgbClr val="12203A"/>
          </a:solidFill>
          <a:ln w="9525">
            <a:solidFill>
              <a:srgbClr val="24425F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812280" y="2633472"/>
            <a:ext cx="4800600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spc="150" kern="0" dirty="0">
                <a:solidFill>
                  <a:srgbClr val="3FA9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PATRIMÔNIO LÍQUIDO ADQUIRIDO</a:t>
            </a:r>
            <a:endParaRPr lang="en-US" sz="1100" dirty="0"/>
          </a:p>
        </p:txBody>
      </p:sp>
      <p:sp>
        <p:nvSpPr>
          <p:cNvPr id="13" name="Text 10"/>
          <p:cNvSpPr/>
          <p:nvPr/>
        </p:nvSpPr>
        <p:spPr>
          <a:xfrm>
            <a:off x="6812280" y="2944368"/>
            <a:ext cx="480060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dirty="0">
                <a:solidFill>
                  <a:srgbClr val="3FA9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R$ 600.000</a:t>
            </a:r>
            <a:endParaRPr lang="en-US" sz="2600" dirty="0"/>
          </a:p>
        </p:txBody>
      </p:sp>
      <p:sp>
        <p:nvSpPr>
          <p:cNvPr id="14" name="Text 11"/>
          <p:cNvSpPr/>
          <p:nvPr/>
        </p:nvSpPr>
        <p:spPr>
          <a:xfrm>
            <a:off x="6812280" y="3493008"/>
            <a:ext cx="4617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94A9C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Valor real de avaliação do ativo.</a:t>
            </a:r>
            <a:endParaRPr lang="en-US" sz="1300" dirty="0"/>
          </a:p>
        </p:txBody>
      </p:sp>
      <p:sp>
        <p:nvSpPr>
          <p:cNvPr id="15" name="Text 12"/>
          <p:cNvSpPr/>
          <p:nvPr/>
        </p:nvSpPr>
        <p:spPr>
          <a:xfrm>
            <a:off x="502920" y="4434840"/>
            <a:ext cx="7315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3FA9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100% de lucro bruto imediato</a:t>
            </a:r>
            <a:endParaRPr lang="en-US" sz="2600" dirty="0"/>
          </a:p>
        </p:txBody>
      </p:sp>
      <p:sp>
        <p:nvSpPr>
          <p:cNvPr id="16" name="Shape 13"/>
          <p:cNvSpPr/>
          <p:nvPr/>
        </p:nvSpPr>
        <p:spPr>
          <a:xfrm>
            <a:off x="502920" y="5212080"/>
            <a:ext cx="27432" cy="566928"/>
          </a:xfrm>
          <a:prstGeom prst="rect">
            <a:avLst/>
          </a:prstGeom>
          <a:solidFill>
            <a:srgbClr val="3FA9FF"/>
          </a:solidFill>
          <a:ln/>
        </p:spPr>
      </p:sp>
      <p:sp>
        <p:nvSpPr>
          <p:cNvPr id="17" name="Text 14"/>
          <p:cNvSpPr/>
          <p:nvPr/>
        </p:nvSpPr>
        <p:spPr>
          <a:xfrm>
            <a:off x="713232" y="5212080"/>
            <a:ext cx="89611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94A9C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Arrematar um ativo com 50% de desconto — nosso limite de segurança institucional — significa dobrar instantaneamente o capital alocado no ato da compra.</a:t>
            </a:r>
            <a:endParaRPr lang="en-US" sz="1400" dirty="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900" advClick="1">
        <p159:morph option="byObject"/>
      </p:transition>
    </mc:Choice>
    <mc:Fallback>
      <p:transition spd="slow" advClick="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00"/>
                                        <p:tgtEl>
                                          <p:spTgt spid="1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16" dur="700" fill="hold"/>
                                        <p:tgtEl>
                                          <p:spTgt spid="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12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22" dur="7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12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28" dur="7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12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7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34" dur="7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12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7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40" dur="7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12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7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46" dur="7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12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7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52" dur="7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12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7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58" dur="7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12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7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64" dur="7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12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7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70" dur="7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12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7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76" dur="7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12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7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82" dur="7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12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7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88" dur="7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12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7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94" dur="7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12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7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100" dur="7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12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7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106" dur="7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120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7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112" dur="7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" grpId="0"/>
      <p:bldP spid="2" grpId="0"/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70E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" y="310896"/>
            <a:ext cx="1051560" cy="20574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424160" y="6263640"/>
            <a:ext cx="1280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4A9C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06 / 12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502920" y="96012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spc="200" kern="0" dirty="0">
                <a:solidFill>
                  <a:srgbClr val="3FA9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BASE: R$ 500 MIL · 12 MESES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502920" y="1325880"/>
            <a:ext cx="78638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3200" dirty="0">
                <a:solidFill>
                  <a:srgbClr val="EAF2FB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Comparativo de retorno estratégico</a:t>
            </a:r>
            <a:endParaRPr lang="en-US" sz="3200" dirty="0"/>
          </a:p>
        </p:txBody>
      </p:sp>
      <p:sp>
        <p:nvSpPr>
          <p:cNvPr id="6" name="Text 3"/>
          <p:cNvSpPr/>
          <p:nvPr/>
        </p:nvSpPr>
        <p:spPr>
          <a:xfrm>
            <a:off x="502920" y="265176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4A9C2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CDI (Renda Fixa)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6400800" y="2651760"/>
            <a:ext cx="5303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500" dirty="0">
                <a:solidFill>
                  <a:srgbClr val="94A9C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~ 10,5% a.a. líquido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502920" y="3108960"/>
            <a:ext cx="11201400" cy="54864"/>
          </a:xfrm>
          <a:prstGeom prst="rect">
            <a:avLst/>
          </a:prstGeom>
          <a:solidFill>
            <a:srgbClr val="1B3049"/>
          </a:solidFill>
          <a:ln/>
        </p:spPr>
      </p:sp>
      <p:sp>
        <p:nvSpPr>
          <p:cNvPr id="9" name="Shape 6"/>
          <p:cNvSpPr/>
          <p:nvPr/>
        </p:nvSpPr>
        <p:spPr>
          <a:xfrm>
            <a:off x="502920" y="3108960"/>
            <a:ext cx="3360420" cy="54864"/>
          </a:xfrm>
          <a:prstGeom prst="rect">
            <a:avLst/>
          </a:prstGeom>
          <a:solidFill>
            <a:srgbClr val="2A5480"/>
          </a:solidFill>
          <a:ln/>
        </p:spPr>
      </p:sp>
      <p:sp>
        <p:nvSpPr>
          <p:cNvPr id="10" name="Text 7"/>
          <p:cNvSpPr/>
          <p:nvPr/>
        </p:nvSpPr>
        <p:spPr>
          <a:xfrm>
            <a:off x="502920" y="370332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4A9C2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FIIs (Fundos Imobiliários)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6400800" y="3703320"/>
            <a:ext cx="5303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500" dirty="0">
                <a:solidFill>
                  <a:srgbClr val="94A9C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~ 9% a.a.</a:t>
            </a:r>
            <a:endParaRPr lang="en-US" sz="1500" dirty="0"/>
          </a:p>
        </p:txBody>
      </p:sp>
      <p:sp>
        <p:nvSpPr>
          <p:cNvPr id="12" name="Shape 9"/>
          <p:cNvSpPr/>
          <p:nvPr/>
        </p:nvSpPr>
        <p:spPr>
          <a:xfrm>
            <a:off x="502920" y="4160520"/>
            <a:ext cx="11201400" cy="54864"/>
          </a:xfrm>
          <a:prstGeom prst="rect">
            <a:avLst/>
          </a:prstGeom>
          <a:solidFill>
            <a:srgbClr val="1B3049"/>
          </a:solidFill>
          <a:ln/>
        </p:spPr>
      </p:sp>
      <p:sp>
        <p:nvSpPr>
          <p:cNvPr id="13" name="Shape 10"/>
          <p:cNvSpPr/>
          <p:nvPr/>
        </p:nvSpPr>
        <p:spPr>
          <a:xfrm>
            <a:off x="502920" y="4160520"/>
            <a:ext cx="2912364" cy="54864"/>
          </a:xfrm>
          <a:prstGeom prst="rect">
            <a:avLst/>
          </a:prstGeom>
          <a:solidFill>
            <a:srgbClr val="2A5480"/>
          </a:solidFill>
          <a:ln/>
        </p:spPr>
      </p:sp>
      <p:sp>
        <p:nvSpPr>
          <p:cNvPr id="14" name="Text 11"/>
          <p:cNvSpPr/>
          <p:nvPr/>
        </p:nvSpPr>
        <p:spPr>
          <a:xfrm>
            <a:off x="502920" y="47548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EAF2FB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Leilão Judicial</a:t>
            </a:r>
            <a:endParaRPr lang="en-US" sz="1800" dirty="0"/>
          </a:p>
        </p:txBody>
      </p:sp>
      <p:sp>
        <p:nvSpPr>
          <p:cNvPr id="15" name="Text 12"/>
          <p:cNvSpPr/>
          <p:nvPr/>
        </p:nvSpPr>
        <p:spPr>
          <a:xfrm>
            <a:off x="6400800" y="4754880"/>
            <a:ext cx="5303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500" dirty="0">
                <a:solidFill>
                  <a:srgbClr val="3FA9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20% a 35% a.a. líquido</a:t>
            </a:r>
            <a:endParaRPr lang="en-US" sz="1500" dirty="0"/>
          </a:p>
        </p:txBody>
      </p:sp>
      <p:sp>
        <p:nvSpPr>
          <p:cNvPr id="16" name="Shape 13"/>
          <p:cNvSpPr/>
          <p:nvPr/>
        </p:nvSpPr>
        <p:spPr>
          <a:xfrm>
            <a:off x="502920" y="5212080"/>
            <a:ext cx="11201400" cy="54864"/>
          </a:xfrm>
          <a:prstGeom prst="rect">
            <a:avLst/>
          </a:prstGeom>
          <a:solidFill>
            <a:srgbClr val="1B3049"/>
          </a:solidFill>
          <a:ln/>
        </p:spPr>
      </p:sp>
      <p:sp>
        <p:nvSpPr>
          <p:cNvPr id="17" name="Shape 14"/>
          <p:cNvSpPr/>
          <p:nvPr/>
        </p:nvSpPr>
        <p:spPr>
          <a:xfrm>
            <a:off x="502920" y="5212080"/>
            <a:ext cx="11201400" cy="54864"/>
          </a:xfrm>
          <a:prstGeom prst="rect">
            <a:avLst/>
          </a:prstGeom>
          <a:solidFill>
            <a:srgbClr val="3FA9FF"/>
          </a:solidFill>
          <a:ln/>
        </p:spPr>
      </p:sp>
      <p:sp>
        <p:nvSpPr>
          <p:cNvPr id="18" name="Shape 15"/>
          <p:cNvSpPr/>
          <p:nvPr/>
        </p:nvSpPr>
        <p:spPr>
          <a:xfrm>
            <a:off x="502920" y="5806440"/>
            <a:ext cx="27432" cy="566928"/>
          </a:xfrm>
          <a:prstGeom prst="rect">
            <a:avLst/>
          </a:prstGeom>
          <a:solidFill>
            <a:srgbClr val="3FA9FF"/>
          </a:solidFill>
          <a:ln/>
        </p:spPr>
      </p:sp>
      <p:sp>
        <p:nvSpPr>
          <p:cNvPr id="19" name="Text 16"/>
          <p:cNvSpPr/>
          <p:nvPr/>
        </p:nvSpPr>
        <p:spPr>
          <a:xfrm>
            <a:off x="713232" y="5806440"/>
            <a:ext cx="89611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94A9C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Geração de alpha incomparável no mercado imobiliário, impulsionada pela aquisição na base da cadeia de valor.</a:t>
            </a:r>
            <a:endParaRPr lang="en-US" sz="1400" dirty="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900" advClick="1">
        <p159:morph option="byObject"/>
      </p:transition>
    </mc:Choice>
    <mc:Fallback>
      <p:transition spd="slow" advClick="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00"/>
                                        <p:tgtEl>
                                          <p:spTgt spid="1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16" dur="700" fill="hold"/>
                                        <p:tgtEl>
                                          <p:spTgt spid="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12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22" dur="7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12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28" dur="7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12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7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34" dur="7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12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7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40" dur="7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12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7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46" dur="7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12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7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52" dur="7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12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7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58" dur="7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12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7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64" dur="7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12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7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70" dur="7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12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7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76" dur="7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12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7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82" dur="7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12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7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88" dur="7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12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7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94" dur="7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12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7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100" dur="7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12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7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106" dur="7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120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7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112" dur="7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120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7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118" dur="7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120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7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124" dur="7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" grpId="0"/>
      <p:bldP spid="2" grpId="0"/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70E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" y="310896"/>
            <a:ext cx="1051560" cy="20574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424160" y="6263640"/>
            <a:ext cx="1280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4A9C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07 / 12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502920" y="96012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spc="200" kern="0" dirty="0">
                <a:solidFill>
                  <a:srgbClr val="3FA9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ESTUDO DE CASO REAL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502920" y="1325880"/>
            <a:ext cx="566928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3200" dirty="0">
                <a:solidFill>
                  <a:srgbClr val="EAF2FB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Centro Clínico Sudoeste</a:t>
            </a:r>
            <a:endParaRPr lang="en-US" sz="3200" dirty="0"/>
          </a:p>
        </p:txBody>
      </p:sp>
      <p:sp>
        <p:nvSpPr>
          <p:cNvPr id="6" name="Text 3"/>
          <p:cNvSpPr/>
          <p:nvPr/>
        </p:nvSpPr>
        <p:spPr>
          <a:xfrm>
            <a:off x="502920" y="2148840"/>
            <a:ext cx="5669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9C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Brasília · Junho de 2026 — Sala comercial térrea (50,15 m²)</a:t>
            </a:r>
            <a:endParaRPr lang="en-US" sz="1200" dirty="0"/>
          </a:p>
        </p:txBody>
      </p:sp>
      <p:sp>
        <p:nvSpPr>
          <p:cNvPr id="7" name="Shape 4"/>
          <p:cNvSpPr/>
          <p:nvPr/>
        </p:nvSpPr>
        <p:spPr>
          <a:xfrm>
            <a:off x="502920" y="2697480"/>
            <a:ext cx="1874520" cy="1234440"/>
          </a:xfrm>
          <a:prstGeom prst="roundRect">
            <a:avLst>
              <a:gd name="adj" fmla="val 10370"/>
            </a:avLst>
          </a:prstGeom>
          <a:solidFill>
            <a:srgbClr val="12203A"/>
          </a:solidFill>
          <a:ln w="9525">
            <a:solidFill>
              <a:srgbClr val="24425F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777240" y="2862072"/>
            <a:ext cx="1508760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spc="150" kern="0" dirty="0">
                <a:solidFill>
                  <a:srgbClr val="3FA9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AVALIAÇÃO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77240" y="3172968"/>
            <a:ext cx="150876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800" dirty="0">
                <a:solidFill>
                  <a:srgbClr val="EAF2F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R$ 1,05 Mi</a:t>
            </a:r>
            <a:endParaRPr lang="en-US" sz="1800" dirty="0"/>
          </a:p>
        </p:txBody>
      </p:sp>
      <p:sp>
        <p:nvSpPr>
          <p:cNvPr id="10" name="Shape 7"/>
          <p:cNvSpPr/>
          <p:nvPr/>
        </p:nvSpPr>
        <p:spPr>
          <a:xfrm>
            <a:off x="2514600" y="2697480"/>
            <a:ext cx="1874520" cy="1234440"/>
          </a:xfrm>
          <a:prstGeom prst="roundRect">
            <a:avLst>
              <a:gd name="adj" fmla="val 10370"/>
            </a:avLst>
          </a:prstGeom>
          <a:solidFill>
            <a:srgbClr val="12203A"/>
          </a:solidFill>
          <a:ln w="9525">
            <a:solidFill>
              <a:srgbClr val="24425F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2788920" y="2862072"/>
            <a:ext cx="1508760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spc="150" kern="0" dirty="0">
                <a:solidFill>
                  <a:srgbClr val="3FA9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ARREMATAÇÃO</a:t>
            </a:r>
            <a:endParaRPr lang="en-US" sz="1100" dirty="0"/>
          </a:p>
        </p:txBody>
      </p:sp>
      <p:sp>
        <p:nvSpPr>
          <p:cNvPr id="12" name="Text 9"/>
          <p:cNvSpPr/>
          <p:nvPr/>
        </p:nvSpPr>
        <p:spPr>
          <a:xfrm>
            <a:off x="2788920" y="3172968"/>
            <a:ext cx="150876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800" dirty="0">
                <a:solidFill>
                  <a:srgbClr val="EAF2F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R$ 525 mil</a:t>
            </a:r>
            <a:endParaRPr lang="en-US" sz="1800" dirty="0"/>
          </a:p>
        </p:txBody>
      </p:sp>
      <p:sp>
        <p:nvSpPr>
          <p:cNvPr id="13" name="Shape 10"/>
          <p:cNvSpPr/>
          <p:nvPr/>
        </p:nvSpPr>
        <p:spPr>
          <a:xfrm>
            <a:off x="4526280" y="2697480"/>
            <a:ext cx="1874520" cy="1234440"/>
          </a:xfrm>
          <a:prstGeom prst="roundRect">
            <a:avLst>
              <a:gd name="adj" fmla="val 10370"/>
            </a:avLst>
          </a:prstGeom>
          <a:solidFill>
            <a:srgbClr val="12203A"/>
          </a:solidFill>
          <a:ln w="9525">
            <a:solidFill>
              <a:srgbClr val="24425F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800600" y="2862072"/>
            <a:ext cx="1508760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spc="150" kern="0" dirty="0">
                <a:solidFill>
                  <a:srgbClr val="3FA9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DESÁGIO</a:t>
            </a:r>
            <a:endParaRPr lang="en-US" sz="1100" dirty="0"/>
          </a:p>
        </p:txBody>
      </p:sp>
      <p:sp>
        <p:nvSpPr>
          <p:cNvPr id="15" name="Text 12"/>
          <p:cNvSpPr/>
          <p:nvPr/>
        </p:nvSpPr>
        <p:spPr>
          <a:xfrm>
            <a:off x="4800600" y="3172968"/>
            <a:ext cx="150876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800" dirty="0">
                <a:solidFill>
                  <a:srgbClr val="3FA9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50%</a:t>
            </a:r>
            <a:endParaRPr lang="en-US" sz="1800" dirty="0"/>
          </a:p>
        </p:txBody>
      </p:sp>
      <p:pic>
        <p:nvPicPr>
          <p:cNvPr id="16" name="Image 1" descr="preencoded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6492240" y="1325880"/>
            <a:ext cx="5212080" cy="3977640"/>
          </a:xfrm>
          <a:prstGeom prst="rect">
            <a:avLst/>
          </a:prstGeom>
        </p:spPr>
      </p:pic>
      <p:sp>
        <p:nvSpPr>
          <p:cNvPr id="17" name="Shape 13"/>
          <p:cNvSpPr/>
          <p:nvPr/>
        </p:nvSpPr>
        <p:spPr>
          <a:xfrm>
            <a:off x="502920" y="5623560"/>
            <a:ext cx="27432" cy="566928"/>
          </a:xfrm>
          <a:prstGeom prst="rect">
            <a:avLst/>
          </a:prstGeom>
          <a:solidFill>
            <a:srgbClr val="3FA9FF"/>
          </a:solidFill>
          <a:ln/>
        </p:spPr>
      </p:sp>
      <p:sp>
        <p:nvSpPr>
          <p:cNvPr id="18" name="Text 14"/>
          <p:cNvSpPr/>
          <p:nvPr/>
        </p:nvSpPr>
        <p:spPr>
          <a:xfrm>
            <a:off x="713232" y="5623560"/>
            <a:ext cx="89611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94A9C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Incorporação imediata de meio milhão de reais ao patrimônio líquido do investidor em uma única operação.</a:t>
            </a:r>
            <a:endParaRPr lang="en-US" sz="1400" dirty="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900" advClick="1">
        <p159:morph option="byObject"/>
      </p:transition>
    </mc:Choice>
    <mc:Fallback>
      <p:transition spd="slow" advClick="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00"/>
                                        <p:tgtEl>
                                          <p:spTgt spid="1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16" dur="700" fill="hold"/>
                                        <p:tgtEl>
                                          <p:spTgt spid="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12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22" dur="7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12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28" dur="7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12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7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34" dur="7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12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7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40" dur="7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12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7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46" dur="7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12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7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52" dur="7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12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7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58" dur="7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12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7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64" dur="7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12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7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70" dur="7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12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7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76" dur="7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12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7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82" dur="7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12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7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88" dur="7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12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7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94" dur="7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12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7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100" dur="7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12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7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106" dur="7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120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7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112" dur="7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120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7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118" dur="7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" grpId="0"/>
      <p:bldP spid="2" grpId="0"/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70E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" y="310896"/>
            <a:ext cx="1051560" cy="20574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424160" y="6263640"/>
            <a:ext cx="1280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4A9C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08 / 12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502920" y="96012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spc="200" kern="0" dirty="0">
                <a:solidFill>
                  <a:srgbClr val="3FA9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BLINDAGEM JURÍDICA ATIVA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502920" y="1325880"/>
            <a:ext cx="658368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3200" dirty="0">
                <a:solidFill>
                  <a:srgbClr val="EAF2FB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Segurança construída antes do lance</a:t>
            </a:r>
            <a:endParaRPr lang="en-US" sz="3200" dirty="0"/>
          </a:p>
        </p:txBody>
      </p:sp>
      <p:sp>
        <p:nvSpPr>
          <p:cNvPr id="6" name="Shape 3"/>
          <p:cNvSpPr/>
          <p:nvPr/>
        </p:nvSpPr>
        <p:spPr>
          <a:xfrm>
            <a:off x="502920" y="2286000"/>
            <a:ext cx="5852160" cy="1024128"/>
          </a:xfrm>
          <a:prstGeom prst="roundRect">
            <a:avLst>
              <a:gd name="adj" fmla="val 12500"/>
            </a:avLst>
          </a:prstGeom>
          <a:solidFill>
            <a:srgbClr val="12203A"/>
          </a:solidFill>
          <a:ln w="9525">
            <a:solidFill>
              <a:srgbClr val="24425F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777240" y="2414016"/>
            <a:ext cx="5394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EAF2FB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Due diligence profunda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777240" y="2743200"/>
            <a:ext cx="53949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94A9C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Mapeamento implacável de vícios de intimação, débitos omitidos (IPTU/condomínio) e penhoras cruzadas.</a:t>
            </a:r>
            <a:endParaRPr lang="en-US" sz="1200" dirty="0"/>
          </a:p>
        </p:txBody>
      </p:sp>
      <p:sp>
        <p:nvSpPr>
          <p:cNvPr id="9" name="Shape 6"/>
          <p:cNvSpPr/>
          <p:nvPr/>
        </p:nvSpPr>
        <p:spPr>
          <a:xfrm>
            <a:off x="502920" y="3456432"/>
            <a:ext cx="5852160" cy="1024128"/>
          </a:xfrm>
          <a:prstGeom prst="roundRect">
            <a:avLst>
              <a:gd name="adj" fmla="val 12500"/>
            </a:avLst>
          </a:prstGeom>
          <a:solidFill>
            <a:srgbClr val="12203A"/>
          </a:solidFill>
          <a:ln w="9525">
            <a:solidFill>
              <a:srgbClr val="24425F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77240" y="3584448"/>
            <a:ext cx="5394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EAF2FB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Auditoria de processos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777240" y="3913632"/>
            <a:ext cx="53949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94A9C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Análise técnica do edital e do processo de origem antes de qualquer aporte de capital.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502920" y="4626864"/>
            <a:ext cx="5852160" cy="1024128"/>
          </a:xfrm>
          <a:prstGeom prst="roundRect">
            <a:avLst>
              <a:gd name="adj" fmla="val 12500"/>
            </a:avLst>
          </a:prstGeom>
          <a:solidFill>
            <a:srgbClr val="12203A"/>
          </a:solidFill>
          <a:ln w="9525">
            <a:solidFill>
              <a:srgbClr val="24425F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777240" y="4754880"/>
            <a:ext cx="5394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EAF2FB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Imissão célere na posse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777240" y="5084064"/>
            <a:ext cx="53949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94A9C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Atuação jurídica cirúrgica pós-arrematação para garantir a liquidez rápida do ativo.</a:t>
            </a:r>
            <a:endParaRPr lang="en-US" sz="1200" dirty="0"/>
          </a:p>
        </p:txBody>
      </p:sp>
      <p:pic>
        <p:nvPicPr>
          <p:cNvPr id="15" name="Image 1" descr="preencoded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6675120" y="2286000"/>
            <a:ext cx="5029200" cy="3566160"/>
          </a:xfrm>
          <a:prstGeom prst="rect">
            <a:avLst/>
          </a:prstGeom>
        </p:spPr>
      </p:pic>
      <p:sp>
        <p:nvSpPr>
          <p:cNvPr id="16" name="Shape 12"/>
          <p:cNvSpPr/>
          <p:nvPr/>
        </p:nvSpPr>
        <p:spPr>
          <a:xfrm>
            <a:off x="502920" y="6035040"/>
            <a:ext cx="27432" cy="566928"/>
          </a:xfrm>
          <a:prstGeom prst="rect">
            <a:avLst/>
          </a:prstGeom>
          <a:solidFill>
            <a:srgbClr val="3FA9FF"/>
          </a:solidFill>
          <a:ln/>
        </p:spPr>
      </p:sp>
      <p:sp>
        <p:nvSpPr>
          <p:cNvPr id="17" name="Text 13"/>
          <p:cNvSpPr/>
          <p:nvPr/>
        </p:nvSpPr>
        <p:spPr>
          <a:xfrm>
            <a:off x="713232" y="6035040"/>
            <a:ext cx="89611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94A9C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equipe da TKC cuida de 100% dos bastidores. Risco neutralizado antes do lance.</a:t>
            </a:r>
            <a:endParaRPr lang="en-US" sz="1400" dirty="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900" advClick="1">
        <p159:morph option="byObject"/>
      </p:transition>
    </mc:Choice>
    <mc:Fallback>
      <p:transition spd="slow" advClick="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00"/>
                                        <p:tgtEl>
                                          <p:spTgt spid="1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16" dur="700" fill="hold"/>
                                        <p:tgtEl>
                                          <p:spTgt spid="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12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22" dur="7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12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28" dur="7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12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7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34" dur="7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12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7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40" dur="7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12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7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46" dur="7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12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7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52" dur="7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12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7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58" dur="7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12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7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64" dur="7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12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7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70" dur="7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12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7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76" dur="7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12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7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82" dur="7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12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7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88" dur="7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12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7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94" dur="7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12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7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100" dur="7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12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7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106" dur="7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120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7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112" dur="7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" grpId="0"/>
      <p:bldP spid="2" grpId="0"/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70E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" y="310896"/>
            <a:ext cx="1051560" cy="20574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424160" y="6263640"/>
            <a:ext cx="1280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4A9C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09 / 12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502920" y="96012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spc="200" kern="0" dirty="0">
                <a:solidFill>
                  <a:srgbClr val="3FA9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ALINHAMENTO DE INTERESSES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502920" y="1325880"/>
            <a:ext cx="78638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3200" dirty="0">
                <a:solidFill>
                  <a:srgbClr val="EAF2FB"/>
                </a:solidFill>
                <a:latin typeface="Century Gothic" pitchFamily="34" charset="0"/>
                <a:ea typeface="Century Gothic" pitchFamily="34" charset="-122"/>
                <a:cs typeface="Century Gothic" pitchFamily="34" charset="-120"/>
              </a:rPr>
              <a:t>Modelo sem duplicidade</a:t>
            </a:r>
            <a:endParaRPr lang="en-US" sz="3200" dirty="0"/>
          </a:p>
        </p:txBody>
      </p:sp>
      <p:sp>
        <p:nvSpPr>
          <p:cNvPr id="6" name="Shape 3"/>
          <p:cNvSpPr/>
          <p:nvPr/>
        </p:nvSpPr>
        <p:spPr>
          <a:xfrm>
            <a:off x="502920" y="2651760"/>
            <a:ext cx="5486400" cy="1691640"/>
          </a:xfrm>
          <a:prstGeom prst="roundRect">
            <a:avLst>
              <a:gd name="adj" fmla="val 7568"/>
            </a:avLst>
          </a:prstGeom>
          <a:solidFill>
            <a:srgbClr val="12203A"/>
          </a:solidFill>
          <a:ln w="9525">
            <a:solidFill>
              <a:srgbClr val="24425F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777240" y="2816352"/>
            <a:ext cx="5120640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spc="150" kern="0" dirty="0">
                <a:solidFill>
                  <a:srgbClr val="3FA9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PRÓ-LABORE INICIAL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777240" y="3127248"/>
            <a:ext cx="512064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dirty="0">
                <a:solidFill>
                  <a:srgbClr val="EAF2F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R$ 3.497,00</a:t>
            </a:r>
            <a:endParaRPr lang="en-US" sz="2600" dirty="0"/>
          </a:p>
        </p:txBody>
      </p:sp>
      <p:sp>
        <p:nvSpPr>
          <p:cNvPr id="9" name="Text 6"/>
          <p:cNvSpPr/>
          <p:nvPr/>
        </p:nvSpPr>
        <p:spPr>
          <a:xfrm>
            <a:off x="777240" y="3675888"/>
            <a:ext cx="4937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94A9C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Custeio das análises prévias, due diligence documental profunda e estudos de risco antes do leilão.</a:t>
            </a:r>
            <a:endParaRPr lang="en-US" sz="1300" dirty="0"/>
          </a:p>
        </p:txBody>
      </p:sp>
      <p:sp>
        <p:nvSpPr>
          <p:cNvPr id="10" name="Shape 7"/>
          <p:cNvSpPr/>
          <p:nvPr/>
        </p:nvSpPr>
        <p:spPr>
          <a:xfrm>
            <a:off x="6217920" y="2651760"/>
            <a:ext cx="5486400" cy="1691640"/>
          </a:xfrm>
          <a:prstGeom prst="roundRect">
            <a:avLst>
              <a:gd name="adj" fmla="val 7568"/>
            </a:avLst>
          </a:prstGeom>
          <a:solidFill>
            <a:srgbClr val="12203A"/>
          </a:solidFill>
          <a:ln w="9525">
            <a:solidFill>
              <a:srgbClr val="24425F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6492240" y="2816352"/>
            <a:ext cx="5120640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spc="150" kern="0" dirty="0">
                <a:solidFill>
                  <a:srgbClr val="3FA9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HONORÁRIOS DE ÊXITO</a:t>
            </a:r>
            <a:endParaRPr lang="en-US" sz="1100" dirty="0"/>
          </a:p>
        </p:txBody>
      </p:sp>
      <p:sp>
        <p:nvSpPr>
          <p:cNvPr id="12" name="Text 9"/>
          <p:cNvSpPr/>
          <p:nvPr/>
        </p:nvSpPr>
        <p:spPr>
          <a:xfrm>
            <a:off x="6492240" y="3127248"/>
            <a:ext cx="512064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dirty="0">
                <a:solidFill>
                  <a:srgbClr val="3FA9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10%</a:t>
            </a:r>
            <a:endParaRPr lang="en-US" sz="2600" dirty="0"/>
          </a:p>
        </p:txBody>
      </p:sp>
      <p:sp>
        <p:nvSpPr>
          <p:cNvPr id="13" name="Text 10"/>
          <p:cNvSpPr/>
          <p:nvPr/>
        </p:nvSpPr>
        <p:spPr>
          <a:xfrm>
            <a:off x="6492240" y="3675888"/>
            <a:ext cx="4937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94A9C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Remuneração devida exclusivamente sobre o valor da arrematação, apenas em caso de vitória no leilão.</a:t>
            </a:r>
            <a:endParaRPr lang="en-US" sz="1300" dirty="0"/>
          </a:p>
        </p:txBody>
      </p:sp>
      <p:sp>
        <p:nvSpPr>
          <p:cNvPr id="14" name="Shape 11"/>
          <p:cNvSpPr/>
          <p:nvPr/>
        </p:nvSpPr>
        <p:spPr>
          <a:xfrm>
            <a:off x="502920" y="5120640"/>
            <a:ext cx="27432" cy="566928"/>
          </a:xfrm>
          <a:prstGeom prst="rect">
            <a:avLst/>
          </a:prstGeom>
          <a:solidFill>
            <a:srgbClr val="3FA9FF"/>
          </a:solidFill>
          <a:ln/>
        </p:spPr>
      </p:sp>
      <p:sp>
        <p:nvSpPr>
          <p:cNvPr id="15" name="Text 12"/>
          <p:cNvSpPr/>
          <p:nvPr/>
        </p:nvSpPr>
        <p:spPr>
          <a:xfrm>
            <a:off x="713232" y="5120640"/>
            <a:ext cx="89611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94A9C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Nós só somos remunerados de verdade quando você arremata.</a:t>
            </a:r>
            <a:endParaRPr lang="en-US" sz="1400" dirty="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900" advClick="1">
        <p159:morph option="byObject"/>
      </p:transition>
    </mc:Choice>
    <mc:Fallback>
      <p:transition spd="slow" advClick="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00"/>
                                        <p:tgtEl>
                                          <p:spTgt spid="1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16" dur="700" fill="hold"/>
                                        <p:tgtEl>
                                          <p:spTgt spid="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12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22" dur="7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12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28" dur="7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12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7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34" dur="7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12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7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40" dur="7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12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7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46" dur="7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12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7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52" dur="7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12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7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58" dur="7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12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7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64" dur="7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12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7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70" dur="7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12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7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76" dur="7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12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7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82" dur="7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12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7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88" dur="7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12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7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94" dur="7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12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7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base">
                                        <p:cTn id="100" dur="7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" grpId="0"/>
      <p:bldP spid="2" grpId="0"/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TKC Capital — Apresentação Comercial de Leilão Judicial</dc:title>
  <dc:subject>PptxGenJS Presentation</dc:subject>
  <dc:creator>TKC Capital</dc:creator>
  <cp:lastModifiedBy>TKC Capital</cp:lastModifiedBy>
  <cp:revision>1</cp:revision>
  <dcterms:created xsi:type="dcterms:W3CDTF">2026-08-17T22:13:56Z</dcterms:created>
  <dcterms:modified xsi:type="dcterms:W3CDTF">2026-08-17T22:13:56Z</dcterms:modified>
</cp:coreProperties>
</file>